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8" r:id="rId4"/>
  </p:sldMasterIdLst>
  <p:notesMasterIdLst>
    <p:notesMasterId r:id="rId53"/>
  </p:notesMasterIdLst>
  <p:handoutMasterIdLst>
    <p:handoutMasterId r:id="rId54"/>
  </p:handoutMasterIdLst>
  <p:sldIdLst>
    <p:sldId id="1284" r:id="rId5"/>
    <p:sldId id="1372" r:id="rId6"/>
    <p:sldId id="1377" r:id="rId7"/>
    <p:sldId id="1373" r:id="rId8"/>
    <p:sldId id="1374" r:id="rId9"/>
    <p:sldId id="1371" r:id="rId10"/>
    <p:sldId id="1375" r:id="rId11"/>
    <p:sldId id="1358" r:id="rId12"/>
    <p:sldId id="1360" r:id="rId13"/>
    <p:sldId id="1339" r:id="rId14"/>
    <p:sldId id="1340" r:id="rId15"/>
    <p:sldId id="1342" r:id="rId16"/>
    <p:sldId id="1343" r:id="rId17"/>
    <p:sldId id="1322" r:id="rId18"/>
    <p:sldId id="1344" r:id="rId19"/>
    <p:sldId id="1323" r:id="rId20"/>
    <p:sldId id="1346" r:id="rId21"/>
    <p:sldId id="1325" r:id="rId22"/>
    <p:sldId id="1378" r:id="rId23"/>
    <p:sldId id="1326" r:id="rId24"/>
    <p:sldId id="1327" r:id="rId25"/>
    <p:sldId id="1328" r:id="rId26"/>
    <p:sldId id="1379" r:id="rId27"/>
    <p:sldId id="1353" r:id="rId28"/>
    <p:sldId id="1354" r:id="rId29"/>
    <p:sldId id="1380" r:id="rId30"/>
    <p:sldId id="1384" r:id="rId31"/>
    <p:sldId id="1355" r:id="rId32"/>
    <p:sldId id="1356" r:id="rId33"/>
    <p:sldId id="1381" r:id="rId34"/>
    <p:sldId id="1357" r:id="rId35"/>
    <p:sldId id="1329" r:id="rId36"/>
    <p:sldId id="1330" r:id="rId37"/>
    <p:sldId id="1331" r:id="rId38"/>
    <p:sldId id="1383" r:id="rId39"/>
    <p:sldId id="1363" r:id="rId40"/>
    <p:sldId id="1364" r:id="rId41"/>
    <p:sldId id="1362" r:id="rId42"/>
    <p:sldId id="1332" r:id="rId43"/>
    <p:sldId id="1365" r:id="rId44"/>
    <p:sldId id="1366" r:id="rId45"/>
    <p:sldId id="1367" r:id="rId46"/>
    <p:sldId id="1382" r:id="rId47"/>
    <p:sldId id="1376" r:id="rId48"/>
    <p:sldId id="1334" r:id="rId49"/>
    <p:sldId id="1368" r:id="rId50"/>
    <p:sldId id="1335" r:id="rId51"/>
    <p:sldId id="1369" r:id="rId52"/>
  </p:sldIdLst>
  <p:sldSz cx="9144000" cy="5143500" type="screen16x9"/>
  <p:notesSz cx="7102475" cy="9388475"/>
  <p:custDataLst>
    <p:tags r:id="rId55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2122B5"/>
    <a:srgbClr val="FFFF66"/>
    <a:srgbClr val="C5BCEA"/>
    <a:srgbClr val="BFBFE7"/>
    <a:srgbClr val="2CBA33"/>
    <a:srgbClr val="42D249"/>
    <a:srgbClr val="FFCC00"/>
    <a:srgbClr val="2C2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01" autoAdjust="0"/>
    <p:restoredTop sz="90952" autoAdjust="0"/>
  </p:normalViewPr>
  <p:slideViewPr>
    <p:cSldViewPr>
      <p:cViewPr varScale="1">
        <p:scale>
          <a:sx n="134" d="100"/>
          <a:sy n="134" d="100"/>
        </p:scale>
        <p:origin x="176" y="80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2728" y="-128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chemeClr val="tx1"/>
                </a:solidFill>
              </a:rPr>
              <a:t>3 V's of communication</a:t>
            </a:r>
          </a:p>
        </c:rich>
      </c:tx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24D-4E8E-8E62-F204EA7DECA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24D-4E8E-8E62-F204EA7DECA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24D-4E8E-8E62-F204EA7DEC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Sheet1!$A$3:$A$5</c:f>
              <c:strCache>
                <c:ptCount val="3"/>
                <c:pt idx="0">
                  <c:v>Visual</c:v>
                </c:pt>
                <c:pt idx="1">
                  <c:v>Vocal</c:v>
                </c:pt>
                <c:pt idx="2">
                  <c:v>Verbal</c:v>
                </c:pt>
              </c:strCache>
            </c:strRef>
          </c:cat>
          <c:val>
            <c:numRef>
              <c:f>Sheet1!$B$3:$B$5</c:f>
              <c:numCache>
                <c:formatCode>0%</c:formatCode>
                <c:ptCount val="3"/>
                <c:pt idx="0">
                  <c:v>0.55000000000000004</c:v>
                </c:pt>
                <c:pt idx="1">
                  <c:v>0.38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4D-4E8E-8E62-F204EA7DECA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453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453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5DEA4CF6-0E7B-6D49-BD63-3455BFBE0A8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058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04850"/>
            <a:ext cx="6256337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642" y="4458806"/>
            <a:ext cx="5207196" cy="422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058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1332FF46-9DD6-AF42-9866-E694CD8642A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1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r>
              <a:rPr lang="en-US" sz="1400" dirty="0">
                <a:ea typeface="ＭＳ Ｐゴシック" charset="0"/>
              </a:rPr>
              <a:t>http://meetings.esipfed.org/event/Eypx/research-project-management-principles-and-tools-aka-juggling-101-part-1</a:t>
            </a:r>
          </a:p>
        </p:txBody>
      </p:sp>
    </p:spTree>
    <p:extLst>
      <p:ext uri="{BB962C8B-B14F-4D97-AF65-F5344CB8AC3E}">
        <p14:creationId xmlns:p14="http://schemas.microsoft.com/office/powerpoint/2010/main" val="2511463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6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17DF6CE-4F8F-D649-A568-1213E3F866F3}" type="slidenum">
              <a:rPr lang="en-US" sz="1200"/>
              <a:pPr/>
              <a:t>37</a:t>
            </a:fld>
            <a:endParaRPr lang="en-US" sz="120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4850"/>
            <a:ext cx="6256337" cy="35194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3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40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1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41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2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48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3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6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5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3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3936"/>
            <a:ext cx="7772400" cy="7338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7772400" cy="6583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357-ED33-8740-A74E-339D970F5C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726948"/>
            <a:ext cx="3657600" cy="870966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383242"/>
            <a:ext cx="3657600" cy="4165227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1597914"/>
            <a:ext cx="3657600" cy="2688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F6A5-6DF8-BF4E-B508-BE779F1EC6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3532"/>
            <a:ext cx="7776882" cy="76123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42901"/>
            <a:ext cx="5486400" cy="2733115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6356"/>
            <a:ext cx="7776882" cy="75975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E324-1628-1847-B445-17D04B6EB6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400051"/>
            <a:ext cx="1600200" cy="4194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0051"/>
            <a:ext cx="6019800" cy="419457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5C58-9741-E641-BE4F-56B0EE3156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25"/>
          <p:cNvCxnSpPr>
            <a:cxnSpLocks noChangeShapeType="1"/>
          </p:cNvCxnSpPr>
          <p:nvPr userDrawn="1"/>
        </p:nvCxnSpPr>
        <p:spPr bwMode="auto">
          <a:xfrm rot="5400000">
            <a:off x="350046" y="4980783"/>
            <a:ext cx="161925" cy="1587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4901804"/>
            <a:ext cx="381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29873E4-44D0-9D49-98B4-E43F69C43074}" type="slidenum">
              <a:rPr kumimoji="1" lang="en-US" sz="9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r" eaLnBrk="1" hangingPunct="1"/>
              <a:t>‹#›</a:t>
            </a:fld>
            <a:endParaRPr kumimoji="1" lang="en-US" sz="9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6" name="日付プレースホルダ 3"/>
          <p:cNvSpPr txBox="1">
            <a:spLocks noGrp="1"/>
          </p:cNvSpPr>
          <p:nvPr userDrawn="1"/>
        </p:nvSpPr>
        <p:spPr bwMode="auto">
          <a:xfrm>
            <a:off x="481013" y="4901804"/>
            <a:ext cx="6477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fld id="{C8E7D960-17E0-1C48-8C48-4E86E1F7D760}" type="datetime5">
              <a:rPr kumimoji="1" lang="en-US" altLang="ja-JP" sz="10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l" eaLnBrk="1" hangingPunct="1"/>
              <a:t>11-Jul-18</a:t>
            </a:fld>
            <a:endParaRPr kumimoji="1" lang="en-US" altLang="ja-JP" sz="10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6000" y="567393"/>
            <a:ext cx="7164000" cy="488144"/>
          </a:xfrm>
          <a:prstGeom prst="rect">
            <a:avLst/>
          </a:prstGeom>
        </p:spPr>
        <p:txBody>
          <a:bodyPr tIns="0" bIns="0" anchor="t"/>
          <a:lstStyle>
            <a:lvl1pPr>
              <a:defRPr sz="2400" b="0" i="0">
                <a:solidFill>
                  <a:schemeClr val="tx1"/>
                </a:solidFill>
                <a:latin typeface="+mn-lt"/>
                <a:cs typeface="ITC Avant Garde Std Bk" pitchFamily="50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75999" y="1188392"/>
            <a:ext cx="8352000" cy="3413571"/>
          </a:xfrm>
          <a:prstGeom prst="rect">
            <a:avLst/>
          </a:prstGeom>
        </p:spPr>
        <p:txBody>
          <a:bodyPr tIns="0" bIns="0"/>
          <a:lstStyle>
            <a:lvl1pPr>
              <a:lnSpc>
                <a:spcPts val="3400"/>
              </a:lnSpc>
              <a:spcBef>
                <a:spcPts val="0"/>
              </a:spcBef>
              <a:buFontTx/>
              <a:buNone/>
              <a:defRPr sz="20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2pPr>
            <a:lvl3pP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703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84F34-2E29-C047-A123-58B95DEF1AD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1401857"/>
            <a:ext cx="7770813" cy="3192767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1"/>
            <a:ext cx="7772400" cy="732865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2" y="3943351"/>
            <a:ext cx="7770813" cy="655544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9" y="318488"/>
            <a:ext cx="5031609" cy="253185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742950"/>
            <a:ext cx="7770813" cy="13073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2067487"/>
            <a:ext cx="7770813" cy="96146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5185-5E4E-0F47-9D1E-7B22E8D01F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 sz="4400" b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516-599D-064F-8D72-65CBA9CCAD0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6FD5F-4104-9F43-97CB-0F24A5B766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728662"/>
            <a:ext cx="3657600" cy="871538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42901"/>
            <a:ext cx="3657600" cy="42517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1600201"/>
            <a:ext cx="3657600" cy="26860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76B0-BBC1-774C-AA07-66466E2CBDE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1314451"/>
            <a:ext cx="7770813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4767264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57" r:id="rId15"/>
    <p:sldLayoutId id="2147483873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8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291354" y="438150"/>
            <a:ext cx="3442446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Project Management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Principles &amp; Tools (Juggling 101)</a:t>
            </a:r>
            <a:endParaRPr lang="en-US" sz="2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ESI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16" y="4171950"/>
            <a:ext cx="1438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r="17898"/>
          <a:stretch/>
        </p:blipFill>
        <p:spPr>
          <a:xfrm>
            <a:off x="3888606" y="0"/>
            <a:ext cx="525539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83517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108" y="908542"/>
            <a:ext cx="4800600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1. Positive Attitude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2. Strong Work Ethic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3. Excellent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   Communication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4. Problem-Solving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5. Time Management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6. Flexibility</a:t>
            </a:r>
            <a:endParaRPr lang="en-US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F75C-0A1D-4754-B857-4041165FEF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872" y="0"/>
            <a:ext cx="7004176" cy="5253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16C45E-B808-4E05-833E-158A60873430}"/>
              </a:ext>
            </a:extLst>
          </p:cNvPr>
          <p:cNvSpPr/>
          <p:nvPr/>
        </p:nvSpPr>
        <p:spPr>
          <a:xfrm>
            <a:off x="2438400" y="3843344"/>
            <a:ext cx="52197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cap="all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The Balance</a:t>
            </a: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 Dec 2017</a:t>
            </a:r>
          </a:p>
          <a:p>
            <a:pPr algn="ctr"/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A14877-DA75-452D-B42C-23C3E6C715FF}"/>
              </a:ext>
            </a:extLst>
          </p:cNvPr>
          <p:cNvSpPr txBox="1">
            <a:spLocks/>
          </p:cNvSpPr>
          <p:nvPr/>
        </p:nvSpPr>
        <p:spPr>
          <a:xfrm>
            <a:off x="685803" y="189310"/>
            <a:ext cx="8305800" cy="114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Top 12 Skills Employers Seek </a:t>
            </a:r>
            <a:endParaRPr lang="en-US" sz="44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15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CBE8E-A13C-439E-BFB4-98074C005B26}"/>
              </a:ext>
            </a:extLst>
          </p:cNvPr>
          <p:cNvSpPr txBox="1"/>
          <p:nvPr/>
        </p:nvSpPr>
        <p:spPr>
          <a:xfrm>
            <a:off x="266701" y="680305"/>
            <a:ext cx="617220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7. Work in Team Environment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8. Computer/Technology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9. </a:t>
            </a:r>
            <a:r>
              <a:rPr lang="en-US" sz="3600" b="1" dirty="0">
                <a:solidFill>
                  <a:srgbClr val="FFC000"/>
                </a:solidFill>
                <a:latin typeface="Arial"/>
                <a:cs typeface="Arial"/>
              </a:rPr>
              <a:t>Project Management</a:t>
            </a:r>
            <a:endParaRPr lang="en-US" sz="2800" b="1" dirty="0">
              <a:solidFill>
                <a:srgbClr val="FFC000"/>
              </a:solidFill>
              <a:latin typeface="Arial"/>
              <a:cs typeface="Arial"/>
            </a:endParaRP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10. Self Confidence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11. Accept Constructive Criticism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12. Strong Research Skills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CB5E6-AC51-4F86-B45B-6B6A8C3CF0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3434715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441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E17E0-5367-475F-9081-4A25F97CA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9144000" cy="522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1371600" y="1438652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rgbClr val="FFC000"/>
                </a:solidFill>
              </a:rPr>
              <a:t>What should you know?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5095568" y="675439"/>
            <a:ext cx="403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Individuals going about the daily routine of their job will need to know how to </a:t>
            </a:r>
            <a:r>
              <a:rPr lang="en-US" sz="2800" b="1" dirty="0">
                <a:solidFill>
                  <a:srgbClr val="FFC000"/>
                </a:solidFill>
              </a:rPr>
              <a:t>prioritize and plan each activity </a:t>
            </a:r>
            <a:r>
              <a:rPr lang="en-US" sz="2800" b="1" dirty="0"/>
              <a:t>to be able to get the </a:t>
            </a:r>
            <a:r>
              <a:rPr lang="en-US" sz="2800" b="1" dirty="0">
                <a:solidFill>
                  <a:srgbClr val="FFC000"/>
                </a:solidFill>
              </a:rPr>
              <a:t>best job done in the least amount of time.</a:t>
            </a:r>
            <a:endParaRPr lang="en-US" sz="48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7CCAF-7563-4550-88BF-8E4B3844E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04" y="1123950"/>
            <a:ext cx="5009904" cy="3344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1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temporary effort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beginning and an end.</a:t>
            </a:r>
          </a:p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creates 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product, service, or result.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3107076"/>
            <a:ext cx="2413190" cy="1807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9" y="3369374"/>
            <a:ext cx="3723240" cy="1225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99" y="3107076"/>
            <a:ext cx="1824627" cy="18246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41A4-68C7-45A8-869A-808FA28D28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7996"/>
            <a:ext cx="7239000" cy="4827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E9BE0-5D77-4BCD-ACFB-07A729CD4346}"/>
              </a:ext>
            </a:extLst>
          </p:cNvPr>
          <p:cNvSpPr txBox="1"/>
          <p:nvPr/>
        </p:nvSpPr>
        <p:spPr>
          <a:xfrm>
            <a:off x="2705100" y="1047750"/>
            <a:ext cx="373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A few </a:t>
            </a:r>
          </a:p>
          <a:p>
            <a:r>
              <a:rPr lang="en-US" sz="4400" b="1" dirty="0">
                <a:solidFill>
                  <a:srgbClr val="FFC000"/>
                </a:solidFill>
              </a:rPr>
              <a:t>project management pointers…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5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05616"/>
            <a:ext cx="3600450" cy="17145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Requirements &amp; Scope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84E6-D520-49DB-B9B4-9F60C33BDE51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70497" y="2023826"/>
            <a:ext cx="3983356" cy="2880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Where </a:t>
            </a:r>
            <a:b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You’re Going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Goals, aims, objectives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Pick a Road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Approaches, constraints,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66DD5-6379-4D70-A086-423C4886D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8" y="0"/>
            <a:ext cx="5686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857500" y="971369"/>
            <a:ext cx="3429000" cy="3429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Scope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3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4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25118-542B-4BE1-BC74-06D79420F354}"/>
              </a:ext>
            </a:extLst>
          </p:cNvPr>
          <p:cNvSpPr txBox="1"/>
          <p:nvPr/>
        </p:nvSpPr>
        <p:spPr>
          <a:xfrm>
            <a:off x="6553200" y="130167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5CC11-B410-4E01-9920-12CEFEE13684}"/>
              </a:ext>
            </a:extLst>
          </p:cNvPr>
          <p:cNvSpPr txBox="1"/>
          <p:nvPr/>
        </p:nvSpPr>
        <p:spPr>
          <a:xfrm>
            <a:off x="1295400" y="1276349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B1476-1B06-4AEA-99D5-D9B45E03D228}"/>
              </a:ext>
            </a:extLst>
          </p:cNvPr>
          <p:cNvSpPr txBox="1"/>
          <p:nvPr/>
        </p:nvSpPr>
        <p:spPr>
          <a:xfrm>
            <a:off x="3164058" y="305613"/>
            <a:ext cx="281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 of 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DDC65-BBF4-4F3F-8014-B939CF81CE51}"/>
              </a:ext>
            </a:extLst>
          </p:cNvPr>
          <p:cNvSpPr txBox="1"/>
          <p:nvPr/>
        </p:nvSpPr>
        <p:spPr>
          <a:xfrm>
            <a:off x="2590800" y="4469004"/>
            <a:ext cx="414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0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Beware of Scope Creep!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32698D-AE8C-435A-A194-C75918754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39" y="1163172"/>
            <a:ext cx="5290740" cy="35271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</a:t>
            </a:r>
            <a:r>
              <a:rPr lang="en-US" dirty="0" err="1"/>
              <a:t>TaskJuggler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Project skeleton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684" r="211" b="3901"/>
          <a:stretch/>
        </p:blipFill>
        <p:spPr>
          <a:xfrm>
            <a:off x="320040" y="8796"/>
            <a:ext cx="8503920" cy="5125909"/>
          </a:xfrm>
        </p:spPr>
      </p:pic>
      <p:sp>
        <p:nvSpPr>
          <p:cNvPr id="6" name="TextBox 5"/>
          <p:cNvSpPr txBox="1"/>
          <p:nvPr/>
        </p:nvSpPr>
        <p:spPr>
          <a:xfrm>
            <a:off x="737154" y="1678405"/>
            <a:ext cx="34444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Karl Benedict, PhD</a:t>
            </a:r>
          </a:p>
          <a:p>
            <a:r>
              <a:rPr lang="en-US" b="1" dirty="0"/>
              <a:t>Ward Fleri, PhD, PMP</a:t>
            </a:r>
          </a:p>
          <a:p>
            <a:endParaRPr lang="en-US" b="1" dirty="0"/>
          </a:p>
          <a:p>
            <a:r>
              <a:rPr lang="en-US" b="1" dirty="0"/>
              <a:t>ESIP Summer Meeting</a:t>
            </a:r>
          </a:p>
          <a:p>
            <a:r>
              <a:rPr lang="en-US" b="1" dirty="0"/>
              <a:t>17 July 2018</a:t>
            </a:r>
          </a:p>
          <a:p>
            <a:r>
              <a:rPr lang="en-US" b="1" dirty="0"/>
              <a:t>Tucson, AZ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Triple Constraint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(Iron Triangle)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9" y="1465736"/>
            <a:ext cx="3240725" cy="324072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1143000" y="1273629"/>
            <a:ext cx="3429000" cy="3184071"/>
          </a:xfr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70BF41F-6B0C-4618-90D2-E3E54B536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-36297" y="789425"/>
            <a:ext cx="4572000" cy="4245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54050-1A0F-410D-ADC0-E0DFF9D0E132}"/>
              </a:ext>
            </a:extLst>
          </p:cNvPr>
          <p:cNvSpPr txBox="1"/>
          <p:nvPr/>
        </p:nvSpPr>
        <p:spPr>
          <a:xfrm>
            <a:off x="1487072" y="3086099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2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 Pick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geographer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/>
          <a:stretch/>
        </p:blipFill>
        <p:spPr bwMode="auto">
          <a:xfrm>
            <a:off x="1447800" y="3181350"/>
            <a:ext cx="2816352" cy="19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ogrammer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19450"/>
          <a:stretch/>
        </p:blipFill>
        <p:spPr bwMode="auto">
          <a:xfrm>
            <a:off x="4561114" y="1123950"/>
            <a:ext cx="2677886" cy="19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sf logo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3204"/>
          <a:stretch/>
        </p:blipFill>
        <p:spPr bwMode="auto">
          <a:xfrm>
            <a:off x="4539343" y="3181350"/>
            <a:ext cx="26996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212" y="62700"/>
            <a:ext cx="7770813" cy="107240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 Prioritization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Communicate with Stakeholders</a:t>
            </a:r>
            <a:endParaRPr lang="en-US" sz="32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01" y="1152257"/>
            <a:ext cx="2896917" cy="1933556"/>
          </a:xfrm>
        </p:spPr>
      </p:pic>
      <p:sp>
        <p:nvSpPr>
          <p:cNvPr id="14" name="TextBox 13"/>
          <p:cNvSpPr txBox="1"/>
          <p:nvPr/>
        </p:nvSpPr>
        <p:spPr>
          <a:xfrm>
            <a:off x="2089466" y="2186285"/>
            <a:ext cx="156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6280" y="4465619"/>
            <a:ext cx="170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Users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2276" y="451249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A3FC3-8E10-4FCB-9098-424AB77259C1}"/>
              </a:ext>
            </a:extLst>
          </p:cNvPr>
          <p:cNvSpPr txBox="1"/>
          <p:nvPr/>
        </p:nvSpPr>
        <p:spPr>
          <a:xfrm>
            <a:off x="4724400" y="2613281"/>
            <a:ext cx="24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5DB632-B54A-49F0-9B5D-0878DC87B43E}"/>
              </a:ext>
            </a:extLst>
          </p:cNvPr>
          <p:cNvSpPr txBox="1">
            <a:spLocks/>
          </p:cNvSpPr>
          <p:nvPr/>
        </p:nvSpPr>
        <p:spPr>
          <a:xfrm>
            <a:off x="457200" y="1781175"/>
            <a:ext cx="2590800" cy="280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Break down the overall effort into manageable tasks.</a:t>
            </a:r>
            <a:endParaRPr lang="en-US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94C9CF-7960-4124-A50B-AC34E4EA56FA}"/>
              </a:ext>
            </a:extLst>
          </p:cNvPr>
          <p:cNvSpPr txBox="1">
            <a:spLocks/>
          </p:cNvSpPr>
          <p:nvPr/>
        </p:nvSpPr>
        <p:spPr>
          <a:xfrm>
            <a:off x="-2438400" y="0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pic>
        <p:nvPicPr>
          <p:cNvPr id="5" name="Picture 4" descr="iStock_000002690010Medium">
            <a:extLst>
              <a:ext uri="{FF2B5EF4-FFF2-40B4-BE49-F238E27FC236}">
                <a16:creationId xmlns:a16="http://schemas.microsoft.com/office/drawing/2014/main" id="{C78071AC-1AF7-4286-9B37-90C49D3465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5537" r="18677" b="22955"/>
          <a:stretch/>
        </p:blipFill>
        <p:spPr bwMode="auto">
          <a:xfrm>
            <a:off x="3810796" y="0"/>
            <a:ext cx="533320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TaskJuggler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DDC31-7157-4227-B6FC-2E09A484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85"/>
            <a:ext cx="9434730" cy="55638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2ED0A0-640A-4543-A54C-F8130B9F33F8}"/>
              </a:ext>
            </a:extLst>
          </p:cNvPr>
          <p:cNvSpPr txBox="1">
            <a:spLocks/>
          </p:cNvSpPr>
          <p:nvPr/>
        </p:nvSpPr>
        <p:spPr>
          <a:xfrm>
            <a:off x="3246997" y="1352550"/>
            <a:ext cx="2940735" cy="191641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dependencies among tasks.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6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78106-4B38-4748-97C7-46ED8CFC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850"/>
            <a:ext cx="9144000" cy="59962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2D1B7C-1EB7-48D4-9CBE-DEE1DD5BB7A8}"/>
              </a:ext>
            </a:extLst>
          </p:cNvPr>
          <p:cNvSpPr txBox="1">
            <a:spLocks/>
          </p:cNvSpPr>
          <p:nvPr/>
        </p:nvSpPr>
        <p:spPr>
          <a:xfrm>
            <a:off x="1631265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 duration of tasks.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73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TaskJuggler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Progressive elaboration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2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68AED-121F-4EA0-B61F-3EE68F24E7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0"/>
            <a:ext cx="7715250" cy="514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553200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Assign Resources (People &amp; Equipment)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9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09600" y="18859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a Budget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DCB7C-CDA5-46B8-88EE-67AC77154F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771525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85800" y="1123951"/>
            <a:ext cx="361188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Session 1</a:t>
            </a:r>
          </a:p>
          <a:p>
            <a:pPr>
              <a:spcBef>
                <a:spcPts val="600"/>
              </a:spcBef>
            </a:pPr>
            <a:r>
              <a:rPr lang="en-US" dirty="0"/>
              <a:t>Why us?</a:t>
            </a:r>
          </a:p>
          <a:p>
            <a:pPr>
              <a:spcBef>
                <a:spcPts val="600"/>
              </a:spcBef>
            </a:pPr>
            <a:r>
              <a:rPr lang="en-US" dirty="0"/>
              <a:t>Why project planning?</a:t>
            </a:r>
          </a:p>
          <a:p>
            <a:pPr>
              <a:spcBef>
                <a:spcPts val="600"/>
              </a:spcBef>
            </a:pPr>
            <a:r>
              <a:rPr lang="en-US" dirty="0"/>
              <a:t>What is a project?</a:t>
            </a:r>
          </a:p>
          <a:p>
            <a:pPr>
              <a:spcBef>
                <a:spcPts val="600"/>
              </a:spcBef>
            </a:pPr>
            <a:r>
              <a:rPr lang="en-US" dirty="0"/>
              <a:t>Requirements &amp; scope</a:t>
            </a:r>
          </a:p>
          <a:p>
            <a:pPr>
              <a:spcBef>
                <a:spcPts val="600"/>
              </a:spcBef>
            </a:pPr>
            <a:r>
              <a:rPr lang="en-US" dirty="0"/>
              <a:t>Intro to </a:t>
            </a:r>
            <a:r>
              <a:rPr lang="en-US" dirty="0" err="1"/>
              <a:t>TaskJuggler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Task breakdown</a:t>
            </a:r>
          </a:p>
          <a:p>
            <a:pPr>
              <a:spcBef>
                <a:spcPts val="600"/>
              </a:spcBef>
            </a:pPr>
            <a:r>
              <a:rPr lang="en-US" dirty="0"/>
              <a:t>Estimating effort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44733" y="1123951"/>
            <a:ext cx="3611880" cy="3470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Session 2</a:t>
            </a:r>
          </a:p>
          <a:p>
            <a:pPr>
              <a:spcBef>
                <a:spcPts val="600"/>
              </a:spcBef>
            </a:pPr>
            <a:r>
              <a:rPr lang="en-US" dirty="0"/>
              <a:t>Assigning resources</a:t>
            </a:r>
          </a:p>
          <a:p>
            <a:pPr>
              <a:spcBef>
                <a:spcPts val="600"/>
              </a:spcBef>
            </a:pPr>
            <a:r>
              <a:rPr lang="en-US" dirty="0"/>
              <a:t>Budgeting</a:t>
            </a:r>
          </a:p>
          <a:p>
            <a:pPr>
              <a:spcBef>
                <a:spcPts val="600"/>
              </a:spcBef>
            </a:pPr>
            <a:r>
              <a:rPr lang="en-US" dirty="0"/>
              <a:t>Analysis &amp; visualization</a:t>
            </a:r>
          </a:p>
          <a:p>
            <a:pPr>
              <a:spcBef>
                <a:spcPts val="600"/>
              </a:spcBef>
            </a:pPr>
            <a:r>
              <a:rPr lang="en-US" dirty="0"/>
              <a:t>Project execution</a:t>
            </a:r>
          </a:p>
          <a:p>
            <a:pPr>
              <a:spcBef>
                <a:spcPts val="600"/>
              </a:spcBef>
            </a:pPr>
            <a:r>
              <a:rPr lang="en-US" dirty="0"/>
              <a:t>Communication</a:t>
            </a:r>
          </a:p>
          <a:p>
            <a:pPr>
              <a:spcBef>
                <a:spcPts val="600"/>
              </a:spcBef>
            </a:pPr>
            <a:r>
              <a:rPr lang="en-US" dirty="0"/>
              <a:t>Project close-out</a:t>
            </a:r>
          </a:p>
          <a:p>
            <a:pPr>
              <a:spcBef>
                <a:spcPts val="600"/>
              </a:spcBef>
            </a:pPr>
            <a:r>
              <a:rPr lang="en-US" dirty="0"/>
              <a:t>Terminology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2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TaskJuggler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resources</a:t>
            </a:r>
          </a:p>
          <a:p>
            <a:r>
              <a:rPr lang="en-US" dirty="0"/>
              <a:t>Cost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9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324600" y="20383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Changes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002DB-3D01-4CA2-82D3-8C9FD71910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7301498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1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 with a Gantt Chart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1830"/>
            <a:ext cx="9235440" cy="26641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0" y="4012897"/>
            <a:ext cx="3331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Project ($$)</a:t>
            </a:r>
          </a:p>
          <a:p>
            <a:pPr algn="ctr"/>
            <a:r>
              <a:rPr lang="en-US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TaskJuggler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(Free)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80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1809750"/>
            <a:ext cx="2629160" cy="1072403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Programs Offer Resource Profiling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96" y="628650"/>
            <a:ext cx="5842809" cy="4171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58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38800" y="311072"/>
            <a:ext cx="3162777" cy="44196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variations from the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 course as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leadership to the team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4" y="-101755"/>
            <a:ext cx="5515705" cy="52452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BB576E-79EF-424F-8D0F-BBA445988B8E}"/>
              </a:ext>
            </a:extLst>
          </p:cNvPr>
          <p:cNvSpPr txBox="1">
            <a:spLocks/>
          </p:cNvSpPr>
          <p:nvPr/>
        </p:nvSpPr>
        <p:spPr>
          <a:xfrm>
            <a:off x="-2286000" y="311072"/>
            <a:ext cx="8228555" cy="1447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TaskJuggler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6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17D54-D0FA-4F53-BB8D-ED412F074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16182"/>
            <a:ext cx="9410700" cy="5375863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D9BF83F-FDA1-4E75-ABF5-6E8F091BBBF9}"/>
              </a:ext>
            </a:extLst>
          </p:cNvPr>
          <p:cNvSpPr txBox="1">
            <a:spLocks/>
          </p:cNvSpPr>
          <p:nvPr/>
        </p:nvSpPr>
        <p:spPr>
          <a:xfrm>
            <a:off x="381000" y="3638550"/>
            <a:ext cx="45720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Surprises are usually not good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5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0" y="2513621"/>
            <a:ext cx="3429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FFC000"/>
                </a:solidFill>
              </a:rPr>
              <a:t>The majority of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communication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is nonverbal.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9345" y="1293495"/>
            <a:ext cx="8077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02" tIns="65302" rIns="130602" bIns="65302"/>
          <a:lstStyle/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Did you know?</a:t>
            </a:r>
            <a:endParaRPr 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0" name="Picture 9" descr="bigstock-man-and-woman-holding-frames-w-45029542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1094"/>
          <a:stretch/>
        </p:blipFill>
        <p:spPr>
          <a:xfrm>
            <a:off x="4240024" y="1149439"/>
            <a:ext cx="4634631" cy="3404347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39C22CA3-3FF2-4D57-816F-F73D6CA9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45" y="209550"/>
            <a:ext cx="7770813" cy="107240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246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69345" y="1962150"/>
            <a:ext cx="3616855" cy="339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communication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critical.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64558"/>
              </p:ext>
            </p:extLst>
          </p:nvPr>
        </p:nvGraphicFramePr>
        <p:xfrm>
          <a:off x="4419600" y="209550"/>
          <a:ext cx="4724399" cy="4843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4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E867B-07BA-479C-9BFF-C21711C5C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6971611" cy="5143500"/>
          </a:xfrm>
          <a:prstGeom prst="rect">
            <a:avLst/>
          </a:prstGeom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B93F31AE-E98C-4882-A0AF-F64B73740F07}"/>
              </a:ext>
            </a:extLst>
          </p:cNvPr>
          <p:cNvSpPr txBox="1">
            <a:spLocks/>
          </p:cNvSpPr>
          <p:nvPr/>
        </p:nvSpPr>
        <p:spPr>
          <a:xfrm>
            <a:off x="5376333" y="742950"/>
            <a:ext cx="37338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the most effective means </a:t>
            </a:r>
            <a:b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situation</a:t>
            </a:r>
          </a:p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Face-to-Face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Formal Reports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4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Who are we and why are we talking about this?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Ward Fleri</a:t>
            </a:r>
          </a:p>
          <a:p>
            <a:pPr>
              <a:spcBef>
                <a:spcPts val="0"/>
              </a:spcBef>
            </a:pPr>
            <a:r>
              <a:rPr lang="en-US" dirty="0"/>
              <a:t>PhD in Applied Math from Brown University</a:t>
            </a:r>
          </a:p>
          <a:p>
            <a:pPr>
              <a:spcBef>
                <a:spcPts val="0"/>
              </a:spcBef>
            </a:pPr>
            <a:r>
              <a:rPr lang="en-US" dirty="0"/>
              <a:t>Photon Research Associates – Scientist, PM, Software Engineering Group Leader</a:t>
            </a:r>
          </a:p>
          <a:p>
            <a:pPr>
              <a:spcBef>
                <a:spcPts val="0"/>
              </a:spcBef>
            </a:pPr>
            <a:r>
              <a:rPr lang="en-US" dirty="0"/>
              <a:t>Protein Data Bank at UCSD/SDSC – PM</a:t>
            </a:r>
          </a:p>
          <a:p>
            <a:pPr>
              <a:spcBef>
                <a:spcPts val="0"/>
              </a:spcBef>
            </a:pPr>
            <a:r>
              <a:rPr lang="en-US" dirty="0"/>
              <a:t>Immune Epitope Database at LJ Institute – PM</a:t>
            </a:r>
          </a:p>
          <a:p>
            <a:pPr>
              <a:spcBef>
                <a:spcPts val="0"/>
              </a:spcBef>
            </a:pPr>
            <a:r>
              <a:rPr lang="en-US" dirty="0"/>
              <a:t>Project Management Professional since 2003</a:t>
            </a:r>
          </a:p>
          <a:p>
            <a:pPr>
              <a:spcBef>
                <a:spcPts val="0"/>
              </a:spcBef>
            </a:pPr>
            <a:r>
              <a:rPr lang="en-US" dirty="0"/>
              <a:t>Certified Scrum Master since 2016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6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799" y="1885950"/>
            <a:ext cx="3505200" cy="257175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N (N-1) /2</a:t>
            </a:r>
          </a:p>
          <a:p>
            <a:pPr marL="0" indent="0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N = # of Stakeholders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0DA90DF-BFD9-4859-ABA0-9C1CA44EAEA2}"/>
              </a:ext>
            </a:extLst>
          </p:cNvPr>
          <p:cNvSpPr txBox="1">
            <a:spLocks/>
          </p:cNvSpPr>
          <p:nvPr/>
        </p:nvSpPr>
        <p:spPr>
          <a:xfrm>
            <a:off x="364862" y="209550"/>
            <a:ext cx="8076406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Channels Expand Quickly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C91B5-8595-4473-8BB7-CB29F95B4F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1245970"/>
            <a:ext cx="4221651" cy="36332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665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128BD7-2069-4C7B-B852-676C68960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90550"/>
            <a:ext cx="3962400" cy="396240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9880" y="1047750"/>
            <a:ext cx="4267200" cy="2571750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4 Stakeholders?</a:t>
            </a:r>
          </a:p>
          <a:p>
            <a:pPr marL="0" indent="0" algn="ctr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4 (4-1) /2 = 6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663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04584-030A-48D6-84E7-919BF783F1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1695242"/>
            <a:ext cx="5697527" cy="683874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A6372AD-C85C-460C-AD88-C4328CCD27E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895350"/>
            <a:ext cx="4191000" cy="257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10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Stakeholders?</a:t>
            </a: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endParaRPr lang="en-US" sz="40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10 (10-1) /2 = 45</a:t>
            </a:r>
            <a:endParaRPr lang="en-US" sz="44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49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TaskJuggler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0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943" y="90769"/>
            <a:ext cx="4376057" cy="1072403"/>
          </a:xfrm>
        </p:spPr>
        <p:txBody>
          <a:bodyPr/>
          <a:lstStyle/>
          <a:p>
            <a:r>
              <a:rPr lang="en-US" dirty="0"/>
              <a:t>Project Closeout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943" y="1401857"/>
            <a:ext cx="4376057" cy="3303493"/>
          </a:xfrm>
        </p:spPr>
        <p:txBody>
          <a:bodyPr/>
          <a:lstStyle/>
          <a:p>
            <a:r>
              <a:rPr lang="en-US" dirty="0"/>
              <a:t>Make final contractual deliverables (e.g. code, reports)</a:t>
            </a:r>
          </a:p>
          <a:p>
            <a:r>
              <a:rPr lang="en-US" dirty="0"/>
              <a:t>Finalize financials (vendors, subcontractors, invoices)</a:t>
            </a:r>
          </a:p>
          <a:p>
            <a:r>
              <a:rPr lang="en-US" dirty="0"/>
              <a:t>Archive all artifacts</a:t>
            </a:r>
          </a:p>
          <a:p>
            <a:r>
              <a:rPr lang="en-US" dirty="0"/>
              <a:t>Meet with team for “Lessons Learned”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Image result for archive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r="28036" b="-714"/>
          <a:stretch/>
        </p:blipFill>
        <p:spPr bwMode="auto">
          <a:xfrm>
            <a:off x="1" y="348147"/>
            <a:ext cx="4267200" cy="44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7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422" y="514350"/>
            <a:ext cx="5029978" cy="1524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 from Your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  <a:endParaRPr lang="en-US" sz="40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D339F74-572B-4790-AC78-5C820BFA181B}"/>
              </a:ext>
            </a:extLst>
          </p:cNvPr>
          <p:cNvSpPr txBox="1">
            <a:spLocks/>
          </p:cNvSpPr>
          <p:nvPr/>
        </p:nvSpPr>
        <p:spPr>
          <a:xfrm>
            <a:off x="4191000" y="2724150"/>
            <a:ext cx="4573588" cy="3394710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want to succeed, double your failure rate.</a:t>
            </a:r>
          </a:p>
          <a:p>
            <a:pPr marL="0" indent="0" algn="r" fontAlgn="auto">
              <a:spcAft>
                <a:spcPts val="0"/>
              </a:spcAft>
              <a:buFontTx/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Thomas Watson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51642-FE23-48F7-9DBB-8E2DFD3B1A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0"/>
            <a:ext cx="5290889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90769"/>
            <a:ext cx="4189416" cy="107240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Career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ABE9-ADE8-4033-8460-B8423D80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8618" y="-323850"/>
            <a:ext cx="10248900" cy="6832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ABE558-B9E5-4247-84B4-B55FB3440418}"/>
              </a:ext>
            </a:extLst>
          </p:cNvPr>
          <p:cNvSpPr txBox="1">
            <a:spLocks/>
          </p:cNvSpPr>
          <p:nvPr/>
        </p:nvSpPr>
        <p:spPr>
          <a:xfrm>
            <a:off x="4500282" y="1352550"/>
            <a:ext cx="4724400" cy="394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effective use of time &amp; resources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Opportunity to develop leadership &amp; management skills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Critical skills to have </a:t>
            </a:r>
            <a:b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5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018650-4B5E-41C7-AD2A-6AEEB5A898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0707" cy="7470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CD227F-5566-46B2-AD8D-DEB58A5A1B96}"/>
              </a:ext>
            </a:extLst>
          </p:cNvPr>
          <p:cNvSpPr txBox="1">
            <a:spLocks/>
          </p:cNvSpPr>
          <p:nvPr/>
        </p:nvSpPr>
        <p:spPr>
          <a:xfrm>
            <a:off x="3048000" y="590550"/>
            <a:ext cx="5638800" cy="470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Alternative career path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traditional PI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trajectory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Sought-after skills in science, engineering, and software organizations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Expanded domain flexibility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7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8F361-69AA-42F7-B9AC-95AC75105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162050"/>
            <a:ext cx="9906000" cy="6913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48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6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Who are we and why are we talking about this?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Karl Benedict</a:t>
            </a:r>
          </a:p>
          <a:p>
            <a:pPr>
              <a:spcBef>
                <a:spcPts val="0"/>
              </a:spcBef>
            </a:pPr>
            <a:r>
              <a:rPr lang="en-US" dirty="0"/>
              <a:t>PhD in Anthropology from the University of New Mexico</a:t>
            </a:r>
          </a:p>
          <a:p>
            <a:pPr>
              <a:spcBef>
                <a:spcPts val="0"/>
              </a:spcBef>
            </a:pPr>
            <a:r>
              <a:rPr lang="en-US" dirty="0"/>
              <a:t>Director of Research Data Services, UNM Libraries</a:t>
            </a:r>
          </a:p>
          <a:p>
            <a:pPr>
              <a:spcBef>
                <a:spcPts val="0"/>
              </a:spcBef>
            </a:pPr>
            <a:r>
              <a:rPr lang="en-US" dirty="0"/>
              <a:t>Former Director  and Research Scientist, Earth Data </a:t>
            </a:r>
            <a:r>
              <a:rPr lang="en-US"/>
              <a:t>Analysis Center, UNM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Cyberinfrastructure Lead/ Co-I for multiple large-scale, multi-year NSF and NASA funded projects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5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5051-F6C9-47A7-8AA2-EA4FD8CAA1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0898" y="0"/>
            <a:ext cx="7772400" cy="518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5715000" y="209550"/>
            <a:ext cx="3200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Knowing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Makes Sense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Matter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Career You Choose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2700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Project Management</a:t>
            </a:r>
          </a:p>
        </p:txBody>
      </p:sp>
      <p:pic>
        <p:nvPicPr>
          <p:cNvPr id="1034" name="Picture 10" descr="Image result for nasa logo 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57705"/>
            <a:ext cx="1796142" cy="14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sf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59" y="1200150"/>
            <a:ext cx="1728141" cy="173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1857"/>
            <a:ext cx="5559425" cy="330349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You are likely already involved in projects</a:t>
            </a:r>
          </a:p>
          <a:p>
            <a:pPr>
              <a:spcBef>
                <a:spcPts val="600"/>
              </a:spcBef>
            </a:pPr>
            <a:r>
              <a:rPr lang="en-US" dirty="0"/>
              <a:t>Writing grant &amp; contract proposals</a:t>
            </a:r>
          </a:p>
          <a:p>
            <a:pPr>
              <a:spcBef>
                <a:spcPts val="600"/>
              </a:spcBef>
            </a:pPr>
            <a:r>
              <a:rPr lang="en-US" dirty="0"/>
              <a:t>Organizing awards</a:t>
            </a:r>
          </a:p>
          <a:p>
            <a:pPr>
              <a:spcBef>
                <a:spcPts val="600"/>
              </a:spcBef>
            </a:pPr>
            <a:r>
              <a:rPr lang="en-US" dirty="0"/>
              <a:t>Communicating among team members, subcontractors, your boss</a:t>
            </a:r>
          </a:p>
          <a:p>
            <a:pPr>
              <a:spcBef>
                <a:spcPts val="600"/>
              </a:spcBef>
            </a:pPr>
            <a:r>
              <a:rPr lang="en-US" dirty="0"/>
              <a:t>Achieving results on time and within budget</a:t>
            </a:r>
          </a:p>
        </p:txBody>
      </p:sp>
      <p:pic>
        <p:nvPicPr>
          <p:cNvPr id="1040" name="Picture 16" descr="Image result for usgs logo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3444568"/>
            <a:ext cx="33559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8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97280" y="1239715"/>
            <a:ext cx="7315200" cy="114300"/>
          </a:xfrm>
          <a:prstGeom prst="roundRect">
            <a:avLst/>
          </a:prstGeom>
          <a:gradFill>
            <a:gsLst>
              <a:gs pos="32000">
                <a:srgbClr val="1195D7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746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28600"/>
            <a:ext cx="6858000" cy="1143000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Top 10 Skills Employers Seek in 20-Something Employees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81150"/>
            <a:ext cx="73152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Ability to: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Work in a Team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Make Decisions &amp; Solve Problems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Plan, Organize &amp; Prioritize Work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Communicate Verbally 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Obtain &amp; Process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64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4636E2-EBED-4203-9449-0A5B2A203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87" y="-10583"/>
            <a:ext cx="9425354" cy="6019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1E56B-BC72-4898-AD78-76BFC42DB0CA}"/>
              </a:ext>
            </a:extLst>
          </p:cNvPr>
          <p:cNvSpPr txBox="1"/>
          <p:nvPr/>
        </p:nvSpPr>
        <p:spPr>
          <a:xfrm>
            <a:off x="97367" y="285750"/>
            <a:ext cx="5257800" cy="507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Analyze Quantitative Data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Technical Knowledge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in Job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Proficiency with Computer Software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Create/Edit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Written Reports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Sell &amp; Influence Others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endParaRPr lang="en-US" sz="28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DD17C-BA7C-4B1A-A156-AF3447F5662F}"/>
              </a:ext>
            </a:extLst>
          </p:cNvPr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878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ATION_ID" val="6280"/>
  <p:tag name="ARTICULATE_PROJECT_CHECK" val="0"/>
  <p:tag name="ISPRING_RESOURCE_PATHS_HASH_PRESENTER" val="a1fe665e91e335a494029e661caf34f5774a71b"/>
  <p:tag name="PRESENTATION_PLAYLIST_COUNT" val="0"/>
  <p:tag name="PRESENTATION_PRESENTER_SLIDE_LEVEL" val="0"/>
  <p:tag name="PLAYERLOGOHEIGHT" val="60"/>
  <p:tag name="PLAYERLOGOWIDTH" val="60"/>
  <p:tag name="PRESENTER_PREVIEW_MODE_REFRESH" val="0"/>
  <p:tag name="LMS_COMPLETION_TITLE" val="Say it Smart to Influence"/>
  <p:tag name="LMS_COMPLETION_ID" val="Say_it_Smart_to_Influence"/>
  <p:tag name="LMS_COMPLETION_DESC" val="Say it Smart to Influence"/>
  <p:tag name="LMS_COMPLETION_SUBJECT" val="Say it Smart to Influence"/>
  <p:tag name="LMS_COMPLETION_VERSION" val="1.0"/>
  <p:tag name="LMS_COMPLETION_DURATION" val="01:00:00"/>
  <p:tag name="LMS_COMPLETION_SCO_TITLE" val="Say it Smart to Influence"/>
  <p:tag name="LMS_COMPLETION_SCO_ID" val="Say_it_Smart_to_Influence"/>
  <p:tag name="LMS_COMPLETION_EDITION" val="0"/>
  <p:tag name="LMS_COMPLETION_INTERACTION" val="1222"/>
  <p:tag name="LMS_COMPLETION_THRESHOLD" val="70"/>
  <p:tag name="LMS_COMPLETION_METHOD" val="QUIZ"/>
  <p:tag name="LMS_COMPLETION_TARGET" val="2be1f987-a785-4b5f-974a-8d8e268ed5fb"/>
  <p:tag name="LMS_COMPLETION_TARGET_ID" val="1222"/>
  <p:tag name="LMS_COMPLETION_TARGET_INDEX" val="48"/>
  <p:tag name="LMS_QUIZ_INSERT" val="1"/>
  <p:tag name="LMS_REPORTING" val="0"/>
  <p:tag name="LMS_DATA_SCORM" val="Yes"/>
  <p:tag name="PUBLISH_TITLE" val="SIS to Influence 080314"/>
  <p:tag name="ARTICULATE_PUBLISH_PATH" val="C:\Users\setup\Desktop\zb work\Shared Courses\SIS Final Courses\SIS Influence"/>
  <p:tag name="ARTICULATE_LOGO" val="(None selected)"/>
  <p:tag name="ARTICULATE_PRESENTER" val="(None selected)"/>
  <p:tag name="ARTICULATE_PRESENTER_GUID" val="9869030842"/>
  <p:tag name="ARTICULATE_LMS" val="0"/>
  <p:tag name="ARTICULATE_TEMPLATE" val="ZBbiocBLACK"/>
  <p:tag name="ARTICULATE_TEMPLATE_GUID" val="079aa928-5fc3-4489-b628-be50717b0fcc"/>
  <p:tag name="LMS_PUBLISH" val="Yes"/>
  <p:tag name="PRESENTER_PREVIEW_MODE" val="0"/>
  <p:tag name="PRESENTER_PREVIEW_START" val="1"/>
  <p:tag name="LMS_PROTOCOL_METHOD" val="SCORM"/>
  <p:tag name="LMS_PROTOCOL_VERSION" val="1.2"/>
  <p:tag name="LAUNCHINNEWWINDOW" val="1"/>
  <p:tag name="LASTPUBLISHED" val="C:\Users\setup\Desktop\zb work\Shared Courses\SIS Final Courses\SIS Influence\SIS to Influence 080314\player.html"/>
  <p:tag name="ARTICULATE_PRESENTER_VERSION" val="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100835b-64b8-4fc7-8b7e-bb9abd64e19a"/>
  <p:tag name="ARTICULATE_TITLE_TAG" val="Did You Know?"/>
  <p:tag name="ARTICULATE_SLIDE_PAUSE" val="1"/>
  <p:tag name="ARTICULATE_NAV_LEVEL" val="1"/>
  <p:tag name="ARTICULATE_PLAYLIST_ID" val="-1"/>
  <p:tag name="ARTICULATE_LOCK_SLIDE" val="0"/>
  <p:tag name="ARTICULATE_SLIDE_NAV" val="3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07F0EAF1AA11498ACD018BD760DF82" ma:contentTypeVersion="1" ma:contentTypeDescription="Create a new document." ma:contentTypeScope="" ma:versionID="44f37a9cad86f64fb94c216c95588300">
  <xsd:schema xmlns:xsd="http://www.w3.org/2001/XMLSchema" xmlns:xs="http://www.w3.org/2001/XMLSchema" xmlns:p="http://schemas.microsoft.com/office/2006/metadata/properties" xmlns:ns2="964a80a2-aefc-4928-bb08-32b3da6f5894" targetNamespace="http://schemas.microsoft.com/office/2006/metadata/properties" ma:root="true" ma:fieldsID="944ee48bfd6f4e84ace5f421ff91266a" ns2:_="">
    <xsd:import namespace="964a80a2-aefc-4928-bb08-32b3da6f589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a80a2-aefc-4928-bb08-32b3da6f58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64570-8D27-4279-8EA3-4BD23BFDC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4a80a2-aefc-4928-bb08-32b3da6f58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E15FFC-FFD7-49E7-9BB6-7C86F2FB0B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CB566-2189-41BB-8032-09BBAB6F93EF}">
  <ds:schemaRefs>
    <ds:schemaRef ds:uri="http://schemas.microsoft.com/office/2006/metadata/properties"/>
    <ds:schemaRef ds:uri="964a80a2-aefc-4928-bb08-32b3da6f589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34421</TotalTime>
  <Words>736</Words>
  <Application>Microsoft Macintosh PowerPoint</Application>
  <PresentationFormat>On-screen Show (16:9)</PresentationFormat>
  <Paragraphs>249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ＭＳ Ｐゴシック</vt:lpstr>
      <vt:lpstr>ＭＳ Ｐ明朝</vt:lpstr>
      <vt:lpstr>Arial</vt:lpstr>
      <vt:lpstr>Arial Black</vt:lpstr>
      <vt:lpstr>Calisto MT</vt:lpstr>
      <vt:lpstr>ITC Avant Garde Std Bk</vt:lpstr>
      <vt:lpstr>Wingdings</vt:lpstr>
      <vt:lpstr>Story</vt:lpstr>
      <vt:lpstr>PowerPoint Presentation</vt:lpstr>
      <vt:lpstr>PowerPoint Presentation</vt:lpstr>
      <vt:lpstr>Overview</vt:lpstr>
      <vt:lpstr>Who are we and why are we talking about this?</vt:lpstr>
      <vt:lpstr>Who are we and why are we talking about this?</vt:lpstr>
      <vt:lpstr>PowerPoint Presentation</vt:lpstr>
      <vt:lpstr>Importance of 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project?</vt:lpstr>
      <vt:lpstr>PowerPoint Presentation</vt:lpstr>
      <vt:lpstr>Requirements &amp; Scope</vt:lpstr>
      <vt:lpstr>PowerPoint Presentation</vt:lpstr>
      <vt:lpstr>Beware of Scope Creep!</vt:lpstr>
      <vt:lpstr>Intro TaskJuggler</vt:lpstr>
      <vt:lpstr>The Triple Constraint (Iron Triangle)</vt:lpstr>
      <vt:lpstr>Constraint Prioritization   Communicate with Stakeholders</vt:lpstr>
      <vt:lpstr>PowerPoint Presentation</vt:lpstr>
      <vt:lpstr>TaskJuggler </vt:lpstr>
      <vt:lpstr>PowerPoint Presentation</vt:lpstr>
      <vt:lpstr>PowerPoint Presentation</vt:lpstr>
      <vt:lpstr>TaskJuggler</vt:lpstr>
      <vt:lpstr>Session 2</vt:lpstr>
      <vt:lpstr>PowerPoint Presentation</vt:lpstr>
      <vt:lpstr>PowerPoint Presentation</vt:lpstr>
      <vt:lpstr>TaskJuggler</vt:lpstr>
      <vt:lpstr>PowerPoint Presentation</vt:lpstr>
      <vt:lpstr>Plan with a Gantt Chart</vt:lpstr>
      <vt:lpstr>Some Programs Offer Resource Profiling</vt:lpstr>
      <vt:lpstr>PowerPoint Presentation</vt:lpstr>
      <vt:lpstr>TaskJuggler</vt:lpstr>
      <vt:lpstr>PowerPoint Presentation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TaskJuggler</vt:lpstr>
      <vt:lpstr>Project Closeout</vt:lpstr>
      <vt:lpstr>Learn from Your  Successes and Failures</vt:lpstr>
      <vt:lpstr>Career Implications</vt:lpstr>
      <vt:lpstr>PowerPoint Presentation</vt:lpstr>
      <vt:lpstr>PowerPoint Presentation</vt:lpstr>
    </vt:vector>
  </TitlesOfParts>
  <Company>Josh Tucker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Tucker</dc:creator>
  <cp:lastModifiedBy>Karl Benedict</cp:lastModifiedBy>
  <cp:revision>816</cp:revision>
  <cp:lastPrinted>2018-03-13T19:28:26Z</cp:lastPrinted>
  <dcterms:created xsi:type="dcterms:W3CDTF">2014-07-27T21:43:54Z</dcterms:created>
  <dcterms:modified xsi:type="dcterms:W3CDTF">2018-07-12T02:45:25Z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SISinfluence</vt:lpwstr>
  </property>
  <property fmtid="{D5CDD505-2E9C-101B-9397-08002B2CF9AE}" pid="4" name="ContentTypeId">
    <vt:lpwstr>0x0101008507F0EAF1AA11498ACD018BD760DF82</vt:lpwstr>
  </property>
  <property fmtid="{D5CDD505-2E9C-101B-9397-08002B2CF9AE}" pid="5" name="ArticulateGUID">
    <vt:lpwstr>CFD907C0-F57D-4AAB-94CC-6004A7FE5336</vt:lpwstr>
  </property>
  <property fmtid="{D5CDD505-2E9C-101B-9397-08002B2CF9AE}" pid="6" name="ArticulateProjectFull">
    <vt:lpwstr>C:\Users\setup\Desktop\zb work\Shared Courses\SIS Final Courses\SIS Influence\SIS-influence-wide-073114.ppta</vt:lpwstr>
  </property>
</Properties>
</file>